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26"/>
  </p:notesMasterIdLst>
  <p:sldIdLst>
    <p:sldId id="256" r:id="rId2"/>
    <p:sldId id="302" r:id="rId3"/>
    <p:sldId id="297" r:id="rId4"/>
    <p:sldId id="299" r:id="rId5"/>
    <p:sldId id="271" r:id="rId6"/>
    <p:sldId id="273" r:id="rId7"/>
    <p:sldId id="278" r:id="rId8"/>
    <p:sldId id="282" r:id="rId9"/>
    <p:sldId id="284" r:id="rId10"/>
    <p:sldId id="305" r:id="rId11"/>
    <p:sldId id="306" r:id="rId12"/>
    <p:sldId id="307" r:id="rId13"/>
    <p:sldId id="292" r:id="rId14"/>
    <p:sldId id="293" r:id="rId15"/>
    <p:sldId id="308" r:id="rId16"/>
    <p:sldId id="309" r:id="rId17"/>
    <p:sldId id="310" r:id="rId18"/>
    <p:sldId id="311" r:id="rId19"/>
    <p:sldId id="312" r:id="rId20"/>
    <p:sldId id="313" r:id="rId21"/>
    <p:sldId id="291" r:id="rId22"/>
    <p:sldId id="304" r:id="rId23"/>
    <p:sldId id="301" r:id="rId24"/>
    <p:sldId id="314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Надежда" initials="Н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83" d="100"/>
          <a:sy n="83" d="100"/>
        </p:scale>
        <p:origin x="-1430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9DEAC-C2BD-4298-9F80-594ABE8AA23D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CB7A7-592F-4356-942F-DC5D7A308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162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6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13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412A714-10EA-4B27-81D2-5406992D3EB8}" type="datetime1">
              <a:rPr lang="ru-RU" smtClean="0"/>
              <a:pPr/>
              <a:t>16.11.2023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2B88-9B31-4384-ABED-DF8A134842BB}" type="datetime1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5F6B6-AACF-4F47-A49A-F73B368F13ED}" type="datetime1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8669EB7-1CF1-49A1-81ED-5FF077461F6F}" type="datetime1">
              <a:rPr lang="ru-RU" smtClean="0"/>
              <a:pPr/>
              <a:t>16.11.2023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0AD62DD-7E85-44D7-8F08-3F49E386F790}" type="datetime1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C68B-A8D8-482F-819A-C7E267EFAE76}" type="datetime1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A62B-E131-4800-93AD-EBA278873D21}" type="datetime1">
              <a:rPr lang="ru-RU" smtClean="0"/>
              <a:pPr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FBAFC6A-7336-4269-AD93-7B9D374FEA29}" type="datetime1">
              <a:rPr lang="ru-RU" smtClean="0"/>
              <a:pPr/>
              <a:t>16.11.2023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2F76C-AAA7-4FD5-ACA6-2933700947CE}" type="datetime1">
              <a:rPr lang="ru-RU" smtClean="0"/>
              <a:pPr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FEF19C3-AADD-4514-BFF2-91207B2E414A}" type="datetime1">
              <a:rPr lang="ru-RU" smtClean="0"/>
              <a:pPr/>
              <a:t>16.11.2023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0A10D66-2D38-4230-AAB9-CD2E498B0949}" type="datetime1">
              <a:rPr lang="ru-RU" smtClean="0"/>
              <a:pPr/>
              <a:t>16.11.2023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61A5397-7A4B-47C6-A6F5-EC323825E316}" type="datetime1">
              <a:rPr lang="ru-RU" smtClean="0"/>
              <a:pPr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wipe dir="r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1628800"/>
            <a:ext cx="7239748" cy="4823618"/>
          </a:xfrm>
        </p:spPr>
        <p:txBody>
          <a:bodyPr>
            <a:normAutofit/>
          </a:bodyPr>
          <a:lstStyle/>
          <a:p>
            <a:pPr algn="ctr" eaLnBrk="0" hangingPunct="0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Georgia" pitchFamily="18" charset="0"/>
              </a:rPr>
              <a:t>Краткая </a:t>
            </a:r>
            <a:r>
              <a:rPr lang="ru-RU" sz="3600" b="1" dirty="0" smtClean="0">
                <a:solidFill>
                  <a:srgbClr val="C00000"/>
                </a:solidFill>
                <a:latin typeface="Georgia" pitchFamily="18" charset="0"/>
              </a:rPr>
              <a:t>презентация </a:t>
            </a:r>
            <a:r>
              <a:rPr lang="ru-RU" sz="3600" b="1" dirty="0" smtClean="0">
                <a:solidFill>
                  <a:srgbClr val="C00000"/>
                </a:solidFill>
                <a:latin typeface="Georgia" pitchFamily="18" charset="0"/>
              </a:rPr>
              <a:t>образовательной программы дошкольного образования</a:t>
            </a:r>
            <a: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Georgia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Презентацию подготовила : старший воспитатель Щербакова Л.Н.</a:t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2023 год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1571604" y="571480"/>
            <a:ext cx="7358114" cy="1428760"/>
          </a:xfrm>
          <a:prstGeom prst="horizontalScroll">
            <a:avLst>
              <a:gd name="adj" fmla="val 12500"/>
            </a:avLst>
          </a:prstGeom>
          <a:solidFill>
            <a:srgbClr val="FFFFFF">
              <a:alpha val="0"/>
            </a:srgbClr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Муниципальное бюджетное дошкольное образовательное учреждение                                                      « </a:t>
            </a:r>
            <a:r>
              <a:rPr lang="ru-RU" sz="2000" b="1" dirty="0">
                <a:latin typeface="Georgia" pitchFamily="18" charset="0"/>
                <a:cs typeface="Times New Roman" pitchFamily="18" charset="0"/>
              </a:rPr>
              <a:t>Д</a:t>
            </a:r>
            <a:r>
              <a:rPr lang="ru-RU" sz="2000" b="1" dirty="0" smtClean="0">
                <a:latin typeface="Georgia" pitchFamily="18" charset="0"/>
                <a:cs typeface="Times New Roman" pitchFamily="18" charset="0"/>
              </a:rPr>
              <a:t>етский сад №15«Рябинка» с.Павловское»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587127" y="440093"/>
            <a:ext cx="406970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3819525" algn="l"/>
              </a:tabLst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Игра – в приоритете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Кроме игр в детском саду будут:</a:t>
            </a:r>
          </a:p>
          <a:p>
            <a:r>
              <a:rPr lang="ru-RU" dirty="0" smtClean="0"/>
              <a:t>ЗАНЯТИЯ ПО РАСПИСАНИЮ</a:t>
            </a:r>
          </a:p>
          <a:p>
            <a:r>
              <a:rPr lang="ru-RU" dirty="0" smtClean="0"/>
              <a:t>КУЛЬТУРНЫЕ ПРАКТИКИ во вторую половину дня – разные виды деятельности на разную тематику.</a:t>
            </a:r>
          </a:p>
          <a:p>
            <a:r>
              <a:rPr lang="ru-RU" dirty="0" smtClean="0"/>
              <a:t>САМОСТОЯТЕЛЬНАЯ ДЕТСКАЯ ДЕЯТЕЛЬНОСТЬ 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Чтобы обучать и развивать детей педагоги будут использовать: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ru-RU" dirty="0" smtClean="0"/>
              <a:t>ТЕХНОЛОГИИ: </a:t>
            </a:r>
            <a:r>
              <a:rPr lang="ru-RU" dirty="0" err="1" smtClean="0"/>
              <a:t>здоровьесберегающие</a:t>
            </a:r>
            <a:r>
              <a:rPr lang="ru-RU" dirty="0" smtClean="0"/>
              <a:t>, исследовательской и проектной деятельности, игровые и другие.</a:t>
            </a:r>
          </a:p>
          <a:p>
            <a:pPr lvl="1"/>
            <a:r>
              <a:rPr lang="ru-RU" dirty="0" smtClean="0"/>
              <a:t>СРЕДСТВА: демонстрационные и раздаточные, визуальные, </a:t>
            </a:r>
            <a:r>
              <a:rPr lang="ru-RU" dirty="0" err="1" smtClean="0"/>
              <a:t>аудийные</a:t>
            </a:r>
            <a:r>
              <a:rPr lang="ru-RU" dirty="0" smtClean="0"/>
              <a:t>, естественные и искусственные, реальные и виртуальные;</a:t>
            </a:r>
          </a:p>
          <a:p>
            <a:pPr lvl="1"/>
            <a:r>
              <a:rPr lang="ru-RU" dirty="0" smtClean="0"/>
              <a:t>МЕТОДЫ: словесные, наглядные, практические, поощрение, соревнование, проектные, проблемного обучения и другие;</a:t>
            </a:r>
          </a:p>
          <a:p>
            <a:pPr lvl="1"/>
            <a:endParaRPr lang="ru-RU" dirty="0"/>
          </a:p>
        </p:txBody>
      </p:sp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Основные цели взаимодействия с родителями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Обеспечить психолого-педагогическую поддержку семьи и повысить компетентность родителей в вопросах образования, охраны и укрепления здоровья детей;</a:t>
            </a:r>
          </a:p>
          <a:p>
            <a:r>
              <a:rPr lang="ru-RU" dirty="0" smtClean="0"/>
              <a:t>Обеспечить единство подходов к воспитанию и обучению детей в условиях ДОУ и семьи;</a:t>
            </a:r>
          </a:p>
          <a:p>
            <a:r>
              <a:rPr lang="ru-RU" dirty="0" smtClean="0"/>
              <a:t>Повысить воспитательный потенциал семьи.</a:t>
            </a:r>
            <a:endParaRPr lang="ru-RU" dirty="0"/>
          </a:p>
        </p:txBody>
      </p: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400" b="1" dirty="0" smtClean="0">
                <a:solidFill>
                  <a:srgbClr val="C00000"/>
                </a:solidFill>
              </a:rPr>
              <a:t>Направления взаимодействия с семьями воспитанников:</a:t>
            </a:r>
            <a:endParaRPr lang="en-US" altLang="ru-RU" sz="2400" dirty="0">
              <a:solidFill>
                <a:srgbClr val="C00000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700251" y="1507848"/>
            <a:ext cx="657763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51723" y="5745463"/>
            <a:ext cx="168275" cy="168275"/>
            <a:chOff x="2928" y="2208"/>
            <a:chExt cx="262" cy="262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428596" y="2214554"/>
            <a:ext cx="7929618" cy="1571636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714348" y="2285992"/>
            <a:ext cx="7572428" cy="81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ВЗАИМОИНФОРМИРОВАНИЕ </a:t>
            </a:r>
          </a:p>
          <a:p>
            <a:pPr algn="ctr">
              <a:lnSpc>
                <a:spcPct val="90000"/>
              </a:lnSpc>
            </a:pPr>
            <a:r>
              <a:rPr lang="ru-RU" altLang="ru-RU" sz="1400" b="1" dirty="0" smtClean="0">
                <a:solidFill>
                  <a:srgbClr val="002060"/>
                </a:solidFill>
                <a:cs typeface="Arial" charset="0"/>
              </a:rPr>
              <a:t>(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беседы, консультации, буклеты, памятки, папки-передвижки, анкетирование информирование через сайт ДОУ, сообщество в социальных сетях, информационные стенды)</a:t>
            </a:r>
            <a:endParaRPr lang="en-US" alt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4434747" y="1446850"/>
            <a:ext cx="636883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428596" y="3857628"/>
            <a:ext cx="7929618" cy="135732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428596" y="5373216"/>
            <a:ext cx="7929618" cy="134193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1214414" y="3929066"/>
            <a:ext cx="6634339" cy="81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НЕПРЕРЫВНОЕ ОБРАЗОВАНИЕ 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(родительские собрания, семинары-практикумы, тренинги,  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мастер-классы, круглые столы)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1000100" y="5451036"/>
            <a:ext cx="7143800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СОВМЕСТНАЯ ДЕЯТЕЛЬНОСТЬ </a:t>
            </a:r>
          </a:p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rgbClr val="002060"/>
                </a:solidFill>
                <a:cs typeface="Arial" charset="0"/>
              </a:rPr>
              <a:t>ПЕДАГОГОВ, РОДИТЕЛЕЙ, ДЕТЕЙ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/>
              <a:t>(участие в педагогическом процессе(привлечение  в подготовке утренников), совместное проведение праздников, фестивалей, выставок, совместное участие в конкурсах)</a:t>
            </a:r>
            <a:endParaRPr lang="en-US" altLang="ru-RU" sz="1400" b="1" dirty="0">
              <a:solidFill>
                <a:srgbClr val="002060"/>
              </a:solidFill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256989" y="4389227"/>
            <a:ext cx="168275" cy="168275"/>
            <a:chOff x="2928" y="2208"/>
            <a:chExt cx="262" cy="262"/>
          </a:xfrm>
        </p:grpSpPr>
        <p:sp>
          <p:nvSpPr>
            <p:cNvPr id="45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87624" y="2827281"/>
            <a:ext cx="168275" cy="168275"/>
            <a:chOff x="2928" y="2208"/>
            <a:chExt cx="262" cy="262"/>
          </a:xfrm>
        </p:grpSpPr>
        <p:sp>
          <p:nvSpPr>
            <p:cNvPr id="48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87361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Часть программы формируемая участниками образовательных отношений включает следующие программы: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85720" y="1628800"/>
            <a:ext cx="8390736" cy="1944216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 b="1" dirty="0" smtClean="0"/>
              <a:t>Парциальные программы: </a:t>
            </a:r>
          </a:p>
          <a:p>
            <a:pPr algn="ctr"/>
            <a:r>
              <a:rPr lang="ru-RU" sz="1600" b="1" dirty="0" smtClean="0"/>
              <a:t>А.А. </a:t>
            </a:r>
            <a:r>
              <a:rPr lang="ru-RU" sz="1600" b="1" dirty="0" err="1" smtClean="0"/>
              <a:t>Чеменева</a:t>
            </a:r>
            <a:r>
              <a:rPr lang="ru-RU" sz="1600" b="1" dirty="0" smtClean="0"/>
              <a:t>, А.Ф.Мельникова, В.С.Волкова «Весёлый рюкзачок» </a:t>
            </a:r>
          </a:p>
          <a:p>
            <a:pPr algn="ctr"/>
            <a:r>
              <a:rPr lang="ru-RU" sz="1600" b="1" dirty="0" smtClean="0"/>
              <a:t>– программа рекреационного туризма </a:t>
            </a:r>
          </a:p>
          <a:p>
            <a:pPr algn="ctr"/>
            <a:r>
              <a:rPr lang="ru-RU" sz="1600" b="1" dirty="0" smtClean="0"/>
              <a:t>для детей старшего дошкольного возраста.</a:t>
            </a:r>
          </a:p>
          <a:p>
            <a:pPr algn="ctr"/>
            <a:r>
              <a:rPr lang="ru-RU" sz="1600" b="1" dirty="0" smtClean="0"/>
              <a:t>Е.В. Колесникова «От звука к букве.</a:t>
            </a:r>
          </a:p>
          <a:p>
            <a:pPr algn="ctr"/>
            <a:r>
              <a:rPr lang="ru-RU" sz="1600" b="1" dirty="0" smtClean="0"/>
              <a:t>Формирование звуковой аналитико-синтетической активности </a:t>
            </a:r>
          </a:p>
          <a:p>
            <a:pPr algn="ctr"/>
            <a:r>
              <a:rPr lang="ru-RU" sz="1600" b="1" dirty="0" smtClean="0"/>
              <a:t>дошкольников  как предпосылки обучения грамоте»</a:t>
            </a:r>
          </a:p>
          <a:p>
            <a:pPr algn="ctr"/>
            <a:r>
              <a:rPr lang="ru-RU" sz="1600" b="1" dirty="0" smtClean="0"/>
              <a:t> . 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65504" y="4005064"/>
            <a:ext cx="8410952" cy="259228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 ОБРАЗОВАНИЕ В КРУЖКАХ, СЕКЦИЯХ : 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Студия раннего эстетического развития (пр.Михайлова Л.В.)</a:t>
            </a:r>
          </a:p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 организовать кружки и секции по следующим направлениям: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Физкультурно-оздоровительное (Весёлый мяч, школа футбола)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Техническое творчество(Конструирование, робототехника)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(коррекция речи)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Английский для дошкольников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Развивай-ка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(комплексные занятия для малышей)</a:t>
            </a:r>
          </a:p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Студия «Рисование песком»</a:t>
            </a:r>
          </a:p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Коррекционно-развивающая работа в ДОУ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Целевые группы детей:</a:t>
            </a:r>
          </a:p>
          <a:p>
            <a:pPr>
              <a:buFont typeface="Wingdings" pitchFamily="2" charset="2"/>
              <a:buChar char="v"/>
            </a:pPr>
            <a:r>
              <a:rPr lang="ru-RU" dirty="0" err="1" smtClean="0"/>
              <a:t>Нормотипичные</a:t>
            </a:r>
            <a:r>
              <a:rPr lang="ru-RU" dirty="0" smtClean="0"/>
              <a:t> дети с нормативным кризисом развития;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Дети с ОВЗ и инвалидностью;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Часто болеющие дети;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Дети с трудностями в развитии, социальной адаптации;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Одарённые дети;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Дети в трудной жизненной ситуации, группы риска;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Дети-билингвы(дети мигрантов). 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Направления и содержание  коррекционно-развивающей работы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ДИАГНОСТИЧЕСКАЯ РАБОТА (своевременное выявление детей, нуждающихся в психолого-педагогическом сопровождении, ранняя диагностика отклонений в развитии, изучение уровня общего развития и др.)</a:t>
            </a:r>
          </a:p>
          <a:p>
            <a:r>
              <a:rPr lang="ru-RU" dirty="0" smtClean="0"/>
              <a:t>КОРРЕКЦИОННО-РАЗВИВАЮЩАЯ РАБОТА(выбор оптимальных коррекционно-развивающих программ, квалифицированная помощь, проведение специалистами коррекционно-развивающих занятий)</a:t>
            </a:r>
          </a:p>
          <a:p>
            <a:r>
              <a:rPr lang="ru-RU" dirty="0" smtClean="0"/>
              <a:t>КОНСУЛЬТАТИВНАЯ РАБОТА(разработка рекомендаций, консультирование педагогов и родителей)</a:t>
            </a:r>
            <a:endParaRPr lang="ru-RU" dirty="0"/>
          </a:p>
        </p:txBody>
      </p:sp>
    </p:spTree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Программа воспитания ДОУ предусматривает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Приобщение детей к традиционным ценностям российского общества:</a:t>
            </a:r>
          </a:p>
          <a:p>
            <a:r>
              <a:rPr lang="ru-RU" dirty="0" smtClean="0"/>
              <a:t>Жизнь, достоинство;</a:t>
            </a:r>
          </a:p>
          <a:p>
            <a:r>
              <a:rPr lang="ru-RU" dirty="0" smtClean="0"/>
              <a:t>Права и свободы человека;</a:t>
            </a:r>
          </a:p>
          <a:p>
            <a:r>
              <a:rPr lang="ru-RU" dirty="0" smtClean="0"/>
              <a:t>Патриотизм, гражданственность, служение Отечеству и ответственность за его судьбу;</a:t>
            </a:r>
          </a:p>
          <a:p>
            <a:r>
              <a:rPr lang="ru-RU" dirty="0" smtClean="0"/>
              <a:t>Высокие нравственные идеалы;</a:t>
            </a:r>
          </a:p>
          <a:p>
            <a:r>
              <a:rPr lang="ru-RU" dirty="0" smtClean="0"/>
              <a:t>Крепкая семья;</a:t>
            </a:r>
          </a:p>
          <a:p>
            <a:r>
              <a:rPr lang="ru-RU" dirty="0" smtClean="0"/>
              <a:t>Созидательный труд, приоритет духовного над материальным;</a:t>
            </a:r>
          </a:p>
          <a:p>
            <a:r>
              <a:rPr lang="ru-RU" dirty="0" smtClean="0"/>
              <a:t>Гуманизм, милосердие, справедливость, коллективизм.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Ключевые направления воспитания детей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ПАТРИОТИЧЕСКОЕ;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ДУХОВНО-НРАВСТВЕННОЕ;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СОЦИАЛЬНОЕ;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ПОЗНАВАТЕЛЬНОЕ;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ФИЗИЧЕСКОЕ И ОЗДОРОВИТЕЛЬНОЕ;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ТРУДОВОЕ;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ЭСТЕТИЧЕСКОЕ.</a:t>
            </a:r>
            <a:endParaRPr lang="ru-RU" dirty="0"/>
          </a:p>
        </p:txBody>
      </p:sp>
    </p:spTree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РЕАЛИЗАЦИЯ КАЛЕНДАРНОГО ПЛАНА ВОСПИТАТЕЛЬНОЙ РАБОТЫ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Все мероприятия учитывают особенности образовательной программы, возрастные, физиологические и </a:t>
            </a:r>
            <a:r>
              <a:rPr lang="ru-RU" dirty="0" err="1" smtClean="0"/>
              <a:t>психо-эмоциональные</a:t>
            </a:r>
            <a:r>
              <a:rPr lang="ru-RU" dirty="0" smtClean="0"/>
              <a:t> особенности детей.</a:t>
            </a:r>
          </a:p>
          <a:p>
            <a:r>
              <a:rPr lang="ru-RU" dirty="0" smtClean="0"/>
              <a:t>Формат воспитательных событий: рассказы, беседы, чтение художественной и познавательной литературы, конкурс или выставка детских рисунков и поделок, презентации, акции, проекты, утренники.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                          </a:t>
            </a:r>
            <a:r>
              <a:rPr lang="ru-RU" dirty="0" smtClean="0">
                <a:solidFill>
                  <a:srgbClr val="0070C0"/>
                </a:solidFill>
              </a:rPr>
              <a:t>Уважаемые родители!</a:t>
            </a:r>
          </a:p>
          <a:p>
            <a:pPr marL="0" indent="0">
              <a:buNone/>
            </a:pPr>
            <a:r>
              <a:rPr lang="ru-RU" dirty="0" smtClean="0"/>
              <a:t>Образовательная программа МБДОУ «Детский сад №15 « Рябинка» с.Павловское»  разработана в соответствии с Федеральным государственным образовательным стандартом дошкольного образования (ФГОС ДО) и Федеральной образовательной программой дошкольного образования  (ФОП ДО), особенностями образовательного учреждения, региона и муниципалитета, образовательных потребностей воспитанников и запросов родителей.</a:t>
            </a:r>
          </a:p>
          <a:p>
            <a:pPr marL="0" indent="0">
              <a:buNone/>
            </a:pPr>
            <a:r>
              <a:rPr lang="ru-RU" dirty="0" smtClean="0"/>
              <a:t>Программа реализуется в течение всего периода пребывания ребёнка в ДОУ</a:t>
            </a:r>
          </a:p>
          <a:p>
            <a:pPr marL="0" indent="0">
              <a:buNone/>
            </a:pPr>
            <a:r>
              <a:rPr lang="ru-RU" dirty="0" smtClean="0"/>
              <a:t>В данной презентации вы ознакомитесь со структурой и содержанием данной программы.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37297804"/>
      </p:ext>
    </p:extLst>
  </p:cSld>
  <p:clrMapOvr>
    <a:masterClrMapping/>
  </p:clrMapOvr>
  <p:transition spd="med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РАЗВИВАЮЩАЯ ПРЕДМЕТНО-ПРОСТРАНСТВЕННАЯ СРЕДА ДОУ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РППС и учебно-методические материалы ДОУ соответствуют:</a:t>
            </a:r>
          </a:p>
          <a:p>
            <a:r>
              <a:rPr lang="ru-RU" dirty="0" smtClean="0"/>
              <a:t>санитарным нормам;</a:t>
            </a:r>
          </a:p>
          <a:p>
            <a:r>
              <a:rPr lang="ru-RU" dirty="0" smtClean="0"/>
              <a:t>требованиям ФГОС ДО и ФОП ДО;</a:t>
            </a:r>
          </a:p>
          <a:p>
            <a:r>
              <a:rPr lang="ru-RU" dirty="0" smtClean="0"/>
              <a:t>Отвечают образовательным потребностям воспитанников;</a:t>
            </a:r>
          </a:p>
          <a:p>
            <a:pPr>
              <a:buNone/>
            </a:pPr>
            <a:r>
              <a:rPr lang="ru-RU" dirty="0" smtClean="0"/>
              <a:t>РППС отражает федеральную, региональную специфику, создаётся творческими усилиями педагогов, сотрудников и родителей, </a:t>
            </a:r>
            <a:r>
              <a:rPr lang="ru-RU" dirty="0" err="1" smtClean="0"/>
              <a:t>соответсвует</a:t>
            </a:r>
            <a:r>
              <a:rPr lang="ru-RU" dirty="0" smtClean="0"/>
              <a:t> их интересам и потребностям.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Содержание </a:t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организационного раздела: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86700" cy="4873752"/>
          </a:xfrm>
        </p:spPr>
        <p:txBody>
          <a:bodyPr/>
          <a:lstStyle/>
          <a:p>
            <a:pPr algn="just"/>
            <a:r>
              <a:rPr lang="ru-RU" b="1" dirty="0" smtClean="0">
                <a:solidFill>
                  <a:srgbClr val="0070C0"/>
                </a:solidFill>
              </a:rPr>
              <a:t>Организационный раздел включает в себя: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материально-техническое обеспечение;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обеспеченность методическими материалами и средствами обучения и воспитания;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организация режима пребывания детей в ДОО;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особенности традиционных событий, праздников, мероприятий;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учебный план и комплексно-тематическое планирование образовательной деятельности;</a:t>
            </a:r>
          </a:p>
          <a:p>
            <a:pPr algn="just">
              <a:buFontTx/>
              <a:buChar char="-"/>
            </a:pPr>
            <a:r>
              <a:rPr lang="ru-RU" sz="2000" dirty="0" smtClean="0"/>
              <a:t>особенности организации развивающей предметно-пространственной среды.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      </a:t>
            </a:r>
            <a:r>
              <a:rPr lang="ru-RU" b="1" smtClean="0">
                <a:solidFill>
                  <a:srgbClr val="C00000"/>
                </a:solidFill>
              </a:rPr>
              <a:t>ожидаемые </a:t>
            </a:r>
            <a:r>
              <a:rPr lang="ru-RU" b="1" smtClean="0">
                <a:solidFill>
                  <a:srgbClr val="C00000"/>
                </a:solidFill>
              </a:rPr>
              <a:t>результаты </a:t>
            </a:r>
            <a:r>
              <a:rPr lang="ru-RU" b="1" dirty="0" smtClean="0">
                <a:solidFill>
                  <a:srgbClr val="C00000"/>
                </a:solidFill>
              </a:rPr>
              <a:t>освоения программы к концу дошкольного возраста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у ребёнка сформированы основные психофизические и нравственно-волевые качества;</a:t>
            </a:r>
          </a:p>
          <a:p>
            <a:r>
              <a:rPr lang="ru-RU" dirty="0" smtClean="0"/>
              <a:t>ребёнок владеет основными движениями и элементами спортивных игр, может контролировать свои движение и управлять ими;</a:t>
            </a:r>
          </a:p>
          <a:p>
            <a:r>
              <a:rPr lang="ru-RU" dirty="0" smtClean="0"/>
              <a:t>ребёнок соблюдает элементарные правила здорового образа жизни и личной гигиены;</a:t>
            </a:r>
          </a:p>
          <a:p>
            <a:r>
              <a:rPr lang="ru-RU" dirty="0" smtClean="0"/>
              <a:t>ребёнок результативно выполняет физические упражнения (</a:t>
            </a:r>
            <a:r>
              <a:rPr lang="ru-RU" dirty="0" err="1" smtClean="0"/>
              <a:t>общеразвивающие</a:t>
            </a:r>
            <a:r>
              <a:rPr lang="ru-RU" dirty="0" smtClean="0"/>
              <a:t>, основные движения, спортивные), участвует в туристских пеших прогулках, осваивает простейшие туристские навыки, ориентируется на местности;</a:t>
            </a:r>
          </a:p>
          <a:p>
            <a:r>
              <a:rPr lang="ru-RU" dirty="0" smtClean="0"/>
              <a:t>ребёнок проявляет элементы творчества в двигательной деятельности; ребёнок проявляет нравственно-волевые качества, самоконтроль и может осуществлять анализ своей двигательной деятельности;</a:t>
            </a:r>
          </a:p>
          <a:p>
            <a:r>
              <a:rPr lang="ru-RU" dirty="0" smtClean="0"/>
              <a:t>ребёнок проявляет духовно-нравственные качества и основы патриотизма в ходе занятий физической культурой и ознакомлением с достижениями российского спорта;</a:t>
            </a:r>
          </a:p>
          <a:p>
            <a:r>
              <a:rPr lang="ru-RU" dirty="0" smtClean="0"/>
              <a:t>ребёнок имеет начальные представления о правилах безопасного поведения в двигательной деятельности; о том, что такое здоровье, понимает, как поддержать, укрепить и сохранить его;</a:t>
            </a:r>
          </a:p>
          <a:p>
            <a:r>
              <a:rPr lang="ru-RU" dirty="0" smtClean="0"/>
              <a:t>ребёнок владеет навыками личной гигиены, может заботливо относиться к своему здоровью и здоровью окружающих, стремится оказать помощь и поддержку другим людям;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17336020"/>
      </p:ext>
    </p:extLst>
  </p:cSld>
  <p:clrMapOvr>
    <a:masterClrMapping/>
  </p:clrMapOvr>
  <p:transition spd="med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Контактная информация: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7972452" cy="4873752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/>
              <a:t>Юридический и почтовый адрес :</a:t>
            </a:r>
          </a:p>
          <a:p>
            <a:pPr algn="just"/>
            <a:r>
              <a:rPr lang="ru-RU" sz="2000" dirty="0" smtClean="0"/>
              <a:t> 601273 Владимирская область, Суздальский район, с.Павловское, ул.Школьная, д.25</a:t>
            </a:r>
          </a:p>
          <a:p>
            <a:pPr algn="just"/>
            <a:r>
              <a:rPr lang="ru-RU" b="1" dirty="0" smtClean="0"/>
              <a:t>Информационный сайт ДОУ: </a:t>
            </a:r>
          </a:p>
          <a:p>
            <a:pPr algn="just"/>
            <a:r>
              <a:rPr lang="en-US" b="1" dirty="0" smtClean="0"/>
              <a:t>https://t3089c1.dou.obrazovanie33.ru/</a:t>
            </a:r>
          </a:p>
          <a:p>
            <a:pPr algn="just"/>
            <a:r>
              <a:rPr lang="en-US" b="1" u="sng" dirty="0" smtClean="0"/>
              <a:t>https://vk.com/feed</a:t>
            </a:r>
          </a:p>
          <a:p>
            <a:pPr algn="just">
              <a:buNone/>
            </a:pPr>
            <a:endParaRPr lang="ru-RU" dirty="0" smtClean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0629432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351440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СПАСИБО ЗА ВНИМАНИЕ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88640"/>
            <a:ext cx="7643866" cy="12335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соответствии с требованиями ФГОС ДО ОП МБДОУ « Детский сад №15« Рябинка» с.Павловское  состоит из двух частей: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628800"/>
            <a:ext cx="7643866" cy="16442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Обязательная часть ( объем не менее 60% от её общего объёма)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10074" y="3487585"/>
            <a:ext cx="4014790" cy="27717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Вариативная часть (часть, </a:t>
            </a:r>
            <a:r>
              <a:rPr lang="ru-RU" sz="2400" b="1" dirty="0" smtClean="0">
                <a:solidFill>
                  <a:srgbClr val="002060"/>
                </a:solidFill>
              </a:rPr>
              <a:t>формируемая</a:t>
            </a:r>
            <a:r>
              <a:rPr lang="ru-RU" sz="2800" b="1" dirty="0" smtClean="0">
                <a:solidFill>
                  <a:srgbClr val="002060"/>
                </a:solidFill>
              </a:rPr>
              <a:t> участниками образовательных отношений) – не более 40%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572000" y="14478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3048000" y="32766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3171097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Обязательная часть  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образовательной программы - 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соответствует 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ФОП ДО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quarter" idx="2"/>
          </p:nvPr>
        </p:nvSpPr>
        <p:spPr>
          <a:xfrm>
            <a:off x="3851920" y="2420888"/>
            <a:ext cx="4392488" cy="4104456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Цель программы: </a:t>
            </a:r>
            <a:r>
              <a:rPr lang="ru-RU" dirty="0" smtClean="0"/>
              <a:t>разностороннее развитие ребёнка в период дошкольного детства с учётом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</a:p>
          <a:p>
            <a:endParaRPr lang="ru-RU" sz="1800" dirty="0"/>
          </a:p>
        </p:txBody>
      </p:sp>
      <p:pic>
        <p:nvPicPr>
          <p:cNvPr id="6" name="Содержимое 5" descr="фоп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68655" y="1600200"/>
            <a:ext cx="3234690" cy="4572000"/>
          </a:xfrm>
        </p:spPr>
      </p:pic>
    </p:spTree>
    <p:extLst>
      <p:ext uri="{BB962C8B-B14F-4D97-AF65-F5344CB8AC3E}">
        <p14:creationId xmlns:p14="http://schemas.microsoft.com/office/powerpoint/2010/main" xmlns="" val="804164614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Задачи программы: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280920" cy="5328592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обеспечение единых для Российской Федерации содержания ДО и планируемых результатов освоения образовательной программы ДО;</a:t>
            </a:r>
            <a:endParaRPr lang="ru-RU" sz="1800" b="1" dirty="0" smtClean="0"/>
          </a:p>
          <a:p>
            <a:r>
              <a:rPr lang="ru-RU" b="1" dirty="0" smtClean="0"/>
              <a:t>приобщение детей (в соответствии с возрастными особенностями)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800" b="1" dirty="0" smtClean="0"/>
          </a:p>
          <a:p>
            <a:r>
              <a:rPr lang="ru-RU" b="1" dirty="0" smtClean="0"/>
              <a:t>построение (структурирование) содержания образовательной деятельности на основе учёта возрастных и индивидуальных особенностей развития;</a:t>
            </a:r>
            <a:endParaRPr lang="ru-RU" sz="1800" b="1" dirty="0" smtClean="0"/>
          </a:p>
          <a:p>
            <a:r>
              <a:rPr lang="ru-RU" b="1" dirty="0" smtClean="0"/>
              <a:t>создание условий для равного доступа к образованию для всех детей дошкольного возраста с учётом разнообразия образовательных потребностей и индивидуальных возможностей;</a:t>
            </a:r>
            <a:endParaRPr lang="ru-RU" sz="1800" b="1" dirty="0" smtClean="0"/>
          </a:p>
          <a:p>
            <a:r>
              <a:rPr lang="ru-RU" b="1" dirty="0" smtClean="0"/>
              <a:t> охрана и укрепление физического и психического здоровья детей, в том числе их эмоционального благополучия;</a:t>
            </a:r>
            <a:endParaRPr lang="ru-RU" sz="1800" b="1" dirty="0" smtClean="0"/>
          </a:p>
          <a:p>
            <a:r>
              <a:rPr lang="ru-RU" b="1" dirty="0" smtClean="0"/>
              <a:t> обеспечение развития физических, личностных, нравственных качеств и основ патриотизма, интеллектуальных и художественно-творческих способностей ребёнка, его инициативности, самостоятельности и ответственности;</a:t>
            </a:r>
            <a:endParaRPr lang="ru-RU" sz="1800" b="1" dirty="0" smtClean="0"/>
          </a:p>
          <a:p>
            <a:r>
              <a:rPr lang="ru-RU" b="1" dirty="0" smtClean="0"/>
              <a:t>обеспечение 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безопасности;</a:t>
            </a:r>
            <a:endParaRPr lang="ru-RU" sz="1800" b="1" dirty="0" smtClean="0"/>
          </a:p>
          <a:p>
            <a:r>
              <a:rPr lang="ru-RU" b="1" dirty="0" smtClean="0"/>
              <a:t>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образования.</a:t>
            </a:r>
            <a:endParaRPr lang="ru-RU" sz="1800" b="1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400" b="1" dirty="0" smtClean="0">
                <a:solidFill>
                  <a:srgbClr val="C00000"/>
                </a:solidFill>
              </a:rPr>
              <a:t>Образовательная программа ДО </a:t>
            </a:r>
            <a:br>
              <a:rPr lang="ru-RU" altLang="ru-RU" sz="2400" b="1" dirty="0" smtClean="0">
                <a:solidFill>
                  <a:srgbClr val="C00000"/>
                </a:solidFill>
              </a:rPr>
            </a:br>
            <a:r>
              <a:rPr lang="ru-RU" altLang="ru-RU" sz="2400" b="1" dirty="0" smtClean="0">
                <a:solidFill>
                  <a:srgbClr val="C00000"/>
                </a:solidFill>
              </a:rPr>
              <a:t>включает три основных раздела:</a:t>
            </a:r>
            <a:endParaRPr lang="en-US" altLang="ru-RU" sz="2400" b="1" dirty="0">
              <a:solidFill>
                <a:srgbClr val="C00000"/>
              </a:solidFill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539630" y="1668469"/>
            <a:ext cx="979006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251723" y="5745463"/>
            <a:ext cx="168275" cy="168275"/>
            <a:chOff x="2928" y="2208"/>
            <a:chExt cx="262" cy="262"/>
          </a:xfrm>
        </p:grpSpPr>
        <p:sp>
          <p:nvSpPr>
            <p:cNvPr id="8214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857224" y="250030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1500166" y="2708920"/>
            <a:ext cx="6384202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ЦЕЛЕВОЙ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4213129" y="1668468"/>
            <a:ext cx="1080120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785786" y="392906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810597" y="5373216"/>
            <a:ext cx="7337675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1575673" y="4159150"/>
            <a:ext cx="62730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СОДЕРЖАТЕЛЬНЫЙ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1651873" y="5451036"/>
            <a:ext cx="61206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cs typeface="Arial" charset="0"/>
              </a:rPr>
              <a:t>ОРГАНИЗАЦИОННЫЙ</a:t>
            </a:r>
            <a:endParaRPr lang="en-US" altLang="ru-RU" sz="3600" b="1" dirty="0">
              <a:solidFill>
                <a:srgbClr val="002060"/>
              </a:solidFill>
              <a:cs typeface="Arial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256989" y="4389227"/>
            <a:ext cx="168275" cy="168275"/>
            <a:chOff x="2928" y="2208"/>
            <a:chExt cx="262" cy="262"/>
          </a:xfrm>
        </p:grpSpPr>
        <p:sp>
          <p:nvSpPr>
            <p:cNvPr id="45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1187624" y="2827281"/>
            <a:ext cx="168275" cy="168275"/>
            <a:chOff x="2928" y="2208"/>
            <a:chExt cx="262" cy="262"/>
          </a:xfrm>
        </p:grpSpPr>
        <p:sp>
          <p:nvSpPr>
            <p:cNvPr id="48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Содержание целевого раздела: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357298"/>
            <a:ext cx="7500990" cy="5214974"/>
          </a:xfrm>
        </p:spPr>
        <p:txBody>
          <a:bodyPr/>
          <a:lstStyle/>
          <a:p>
            <a:pPr algn="just"/>
            <a:r>
              <a:rPr lang="ru-RU" sz="2000" b="1" dirty="0" smtClean="0"/>
              <a:t>Целевой раздел </a:t>
            </a:r>
            <a:r>
              <a:rPr lang="ru-RU" sz="2000" dirty="0" smtClean="0"/>
              <a:t>включает в себя: </a:t>
            </a:r>
          </a:p>
          <a:p>
            <a:pPr algn="just">
              <a:buNone/>
            </a:pPr>
            <a:r>
              <a:rPr lang="ru-RU" sz="2000" dirty="0" smtClean="0"/>
              <a:t>    пояснительную записку, цели и задачи программы, принципы и подходы к её формированию, характеристики особенностей развития детей,  планируемые результаты освоения программы, педагогическую диагностику индивидуального развития детей.</a:t>
            </a:r>
          </a:p>
          <a:p>
            <a:pPr algn="just">
              <a:buNone/>
            </a:pPr>
            <a:r>
              <a:rPr lang="ru-RU" sz="2000" dirty="0" smtClean="0"/>
              <a:t>    Результаты освоения образовательной программы представлены в виде целевых ориентиров дошкольного образования, которые представляют собой социально-нормативные возрастные характеристики возможных достижений ребёнка на этапе завершения уровня дошкольного образования.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Образовательные области, обеспечивающие разностороннее развитие детей по ФГОС ДО: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843213" y="1844675"/>
            <a:ext cx="3384550" cy="719138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/>
              <a:t>Физическое развитие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000628" y="4786322"/>
            <a:ext cx="2714644" cy="122396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/>
              <a:t>Художественно-</a:t>
            </a:r>
          </a:p>
          <a:p>
            <a:pPr algn="ctr"/>
            <a:r>
              <a:rPr lang="ru-RU" sz="2000" b="1" dirty="0"/>
              <a:t>эстетическое </a:t>
            </a:r>
          </a:p>
          <a:p>
            <a:pPr algn="ctr"/>
            <a:r>
              <a:rPr lang="ru-RU" sz="2000" b="1" dirty="0"/>
              <a:t>развитие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5143504" y="3071810"/>
            <a:ext cx="3446469" cy="1214446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dirty="0"/>
              <a:t> </a:t>
            </a:r>
            <a:r>
              <a:rPr lang="ru-RU" sz="2000" b="1" dirty="0"/>
              <a:t>Познавательное </a:t>
            </a:r>
          </a:p>
          <a:p>
            <a:pPr algn="ctr"/>
            <a:r>
              <a:rPr lang="ru-RU" sz="2000" b="1" dirty="0"/>
              <a:t>развитие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1857356" y="4714884"/>
            <a:ext cx="2592388" cy="1285884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/>
              <a:t>Речевое </a:t>
            </a:r>
          </a:p>
          <a:p>
            <a:pPr algn="ctr"/>
            <a:r>
              <a:rPr lang="ru-RU" sz="2000" b="1" dirty="0"/>
              <a:t>развитие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85720" y="3071810"/>
            <a:ext cx="3357586" cy="122079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/>
              <a:t>Социально-</a:t>
            </a:r>
          </a:p>
          <a:p>
            <a:pPr algn="ctr"/>
            <a:r>
              <a:rPr lang="ru-RU" sz="2000" b="1" dirty="0"/>
              <a:t>коммуникативное </a:t>
            </a:r>
          </a:p>
          <a:p>
            <a:pPr algn="ctr"/>
            <a:r>
              <a:rPr lang="ru-RU" sz="2000" b="1" dirty="0"/>
              <a:t>развитие</a:t>
            </a:r>
          </a:p>
        </p:txBody>
      </p:sp>
      <p:cxnSp>
        <p:nvCxnSpPr>
          <p:cNvPr id="24588" name="AutoShape 12"/>
          <p:cNvCxnSpPr>
            <a:cxnSpLocks noChangeShapeType="1"/>
            <a:stCxn id="24580" idx="1"/>
            <a:endCxn id="24587" idx="0"/>
          </p:cNvCxnSpPr>
          <p:nvPr/>
        </p:nvCxnSpPr>
        <p:spPr bwMode="auto">
          <a:xfrm rot="10800000" flipV="1">
            <a:off x="1964513" y="2204244"/>
            <a:ext cx="878700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0" name="AutoShape 14"/>
          <p:cNvCxnSpPr>
            <a:cxnSpLocks noChangeShapeType="1"/>
            <a:stCxn id="24580" idx="2"/>
            <a:endCxn id="24580" idx="2"/>
          </p:cNvCxnSpPr>
          <p:nvPr/>
        </p:nvCxnSpPr>
        <p:spPr bwMode="auto">
          <a:xfrm>
            <a:off x="4535488" y="2563813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2" name="AutoShape 16"/>
          <p:cNvCxnSpPr>
            <a:cxnSpLocks noChangeShapeType="1"/>
            <a:stCxn id="24580" idx="3"/>
            <a:endCxn id="24585" idx="0"/>
          </p:cNvCxnSpPr>
          <p:nvPr/>
        </p:nvCxnSpPr>
        <p:spPr bwMode="auto">
          <a:xfrm>
            <a:off x="6227763" y="2204244"/>
            <a:ext cx="638976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3" name="AutoShape 17"/>
          <p:cNvCxnSpPr>
            <a:cxnSpLocks noChangeShapeType="1"/>
          </p:cNvCxnSpPr>
          <p:nvPr/>
        </p:nvCxnSpPr>
        <p:spPr bwMode="auto">
          <a:xfrm rot="16200000" flipH="1">
            <a:off x="2035951" y="4321975"/>
            <a:ext cx="428628" cy="3571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4" name="AutoShape 18"/>
          <p:cNvCxnSpPr>
            <a:cxnSpLocks noChangeShapeType="1"/>
            <a:endCxn id="24584" idx="1"/>
          </p:cNvCxnSpPr>
          <p:nvPr/>
        </p:nvCxnSpPr>
        <p:spPr bwMode="auto">
          <a:xfrm>
            <a:off x="4429124" y="5286388"/>
            <a:ext cx="571504" cy="11191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5" name="AutoShape 19"/>
          <p:cNvCxnSpPr>
            <a:cxnSpLocks noChangeShapeType="1"/>
          </p:cNvCxnSpPr>
          <p:nvPr/>
        </p:nvCxnSpPr>
        <p:spPr bwMode="auto">
          <a:xfrm flipV="1">
            <a:off x="6858016" y="4286256"/>
            <a:ext cx="571504" cy="5000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Содержательный раздел: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071546"/>
            <a:ext cx="8072494" cy="540240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1" dirty="0" smtClean="0"/>
              <a:t> </a:t>
            </a:r>
            <a:r>
              <a:rPr lang="ru-RU" dirty="0" smtClean="0">
                <a:solidFill>
                  <a:srgbClr val="0070C0"/>
                </a:solidFill>
              </a:rPr>
              <a:t>Представляет</a:t>
            </a:r>
            <a:r>
              <a:rPr lang="ru-RU" dirty="0" smtClean="0"/>
              <a:t> общее содержание Программы, обеспечивающее полноценное развитие личности детей.</a:t>
            </a:r>
          </a:p>
          <a:p>
            <a:pPr marL="0" indent="0" algn="just">
              <a:buNone/>
            </a:pPr>
            <a:r>
              <a:rPr lang="ru-RU" dirty="0" smtClean="0"/>
              <a:t>      </a:t>
            </a:r>
            <a:r>
              <a:rPr lang="ru-RU" dirty="0" smtClean="0">
                <a:solidFill>
                  <a:srgbClr val="0070C0"/>
                </a:solidFill>
              </a:rPr>
              <a:t> В него входит: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описание образовательной деятельности в соответствии с направлениями развития ребенка, представленными в пяти образовательных областях;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задачи и содержание образования;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особенности образовательной деятельности разных видов культурных практик;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способы и направления поддержки детской инициативы;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особенности взаимодействия педагогического коллектива с семьями обучающихся;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направления и задачи коррекционно-развивающей работы;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описание вариативных форм, способов, методов и средств реализации программы;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задачи и содержание парциальных программ;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/>
              <a:t>рабочая программа воспитания.</a:t>
            </a:r>
          </a:p>
          <a:p>
            <a:pPr algn="just">
              <a:buFont typeface="Wingdings" pitchFamily="2" charset="2"/>
              <a:buChar char="Ø"/>
            </a:pPr>
            <a:endParaRPr lang="ru-RU" dirty="0" smtClean="0"/>
          </a:p>
          <a:p>
            <a:pPr algn="just">
              <a:buFont typeface="Wingdings" pitchFamily="2" charset="2"/>
              <a:buChar char="Ø"/>
            </a:pPr>
            <a:endParaRPr lang="ru-RU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1278</TotalTime>
  <Words>1312</Words>
  <Application>Microsoft Office PowerPoint</Application>
  <PresentationFormat>Экран (4:3)</PresentationFormat>
  <Paragraphs>167</Paragraphs>
  <Slides>24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Эркер</vt:lpstr>
      <vt:lpstr>   Краткая презентация образовательной программы дошкольного образования  Презентацию подготовила : старший воспитатель Щербакова Л.Н. 2023 год </vt:lpstr>
      <vt:lpstr>                Пояснительная записка</vt:lpstr>
      <vt:lpstr>  </vt:lpstr>
      <vt:lpstr>                             Обязательная часть  образовательной программы - соответствует ФОП ДО  </vt:lpstr>
      <vt:lpstr>Задачи программы:</vt:lpstr>
      <vt:lpstr>Образовательная программа ДО  включает три основных раздела:</vt:lpstr>
      <vt:lpstr>Содержание целевого раздела:</vt:lpstr>
      <vt:lpstr>Образовательные области, обеспечивающие разностороннее развитие детей по ФГОС ДО:</vt:lpstr>
      <vt:lpstr>Содержательный раздел:</vt:lpstr>
      <vt:lpstr>Игра – в приоритете </vt:lpstr>
      <vt:lpstr>Чтобы обучать и развивать детей педагоги будут использовать:</vt:lpstr>
      <vt:lpstr>Основные цели взаимодействия с родителями</vt:lpstr>
      <vt:lpstr>Направления взаимодействия с семьями воспитанников:</vt:lpstr>
      <vt:lpstr>Часть программы формируемая участниками образовательных отношений включает следующие программы:</vt:lpstr>
      <vt:lpstr>Коррекционно-развивающая работа в ДОУ</vt:lpstr>
      <vt:lpstr>Направления и содержание  коррекционно-развивающей работы</vt:lpstr>
      <vt:lpstr>Программа воспитания ДОУ предусматривает </vt:lpstr>
      <vt:lpstr>Ключевые направления воспитания детей</vt:lpstr>
      <vt:lpstr>РЕАЛИЗАЦИЯ КАЛЕНДАРНОГО ПЛАНА ВОСПИТАТЕЛЬНОЙ РАБОТЫ</vt:lpstr>
      <vt:lpstr>РАЗВИВАЮЩАЯ ПРЕДМЕТНО-ПРОСТРАНСТВЕННАЯ СРЕДА ДОУ</vt:lpstr>
      <vt:lpstr>Содержание  организационного раздела:</vt:lpstr>
      <vt:lpstr>         ожидаемые результаты освоения программы к концу дошкольного возраста </vt:lpstr>
      <vt:lpstr>Контактная информация:</vt:lpstr>
      <vt:lpstr>СПАСИБО ЗА ВНИМАНИЕ 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МАЛЫШОК ООП ДОО</dc:title>
  <dc:creator>Оксана Миляхова</dc:creator>
  <cp:lastModifiedBy>Пользователь</cp:lastModifiedBy>
  <cp:revision>163</cp:revision>
  <dcterms:created xsi:type="dcterms:W3CDTF">2013-12-24T12:41:12Z</dcterms:created>
  <dcterms:modified xsi:type="dcterms:W3CDTF">2023-11-16T12:01:15Z</dcterms:modified>
</cp:coreProperties>
</file>